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264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74" d="100"/>
          <a:sy n="74" d="100"/>
        </p:scale>
        <p:origin x="-13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6E0C3-B946-47BB-B2F5-F29F23E0C109}" type="datetimeFigureOut">
              <a:rPr lang="es-ES" smtClean="0"/>
              <a:t>09/04/2012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011C3-B9A2-4CAD-89BA-D32B3D7284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73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74A1-1108-4186-B69F-72197F171FFA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9BB0-1C2C-4206-A6E5-6EEBCC770D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74A1-1108-4186-B69F-72197F171FFA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9BB0-1C2C-4206-A6E5-6EEBCC770D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74A1-1108-4186-B69F-72197F171FFA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9BB0-1C2C-4206-A6E5-6EEBCC770D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74A1-1108-4186-B69F-72197F171FFA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9BB0-1C2C-4206-A6E5-6EEBCC770D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74A1-1108-4186-B69F-72197F171FFA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9BB0-1C2C-4206-A6E5-6EEBCC770D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74A1-1108-4186-B69F-72197F171FFA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9BB0-1C2C-4206-A6E5-6EEBCC770D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74A1-1108-4186-B69F-72197F171FFA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9BB0-1C2C-4206-A6E5-6EEBCC770D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74A1-1108-4186-B69F-72197F171FFA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9BB0-1C2C-4206-A6E5-6EEBCC770D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74A1-1108-4186-B69F-72197F171FFA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9BB0-1C2C-4206-A6E5-6EEBCC770D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74A1-1108-4186-B69F-72197F171FFA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9BB0-1C2C-4206-A6E5-6EEBCC770D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74A1-1108-4186-B69F-72197F171FFA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9BB0-1C2C-4206-A6E5-6EEBCC770D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D74A1-1108-4186-B69F-72197F171FFA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9BB0-1C2C-4206-A6E5-6EEBCC770D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67544" y="1341867"/>
            <a:ext cx="828092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s-ES_tradnl" sz="36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PERCEPCION DE LA LABOR DE OEIS</a:t>
            </a:r>
            <a:endParaRPr lang="es-ES_tradnl" sz="3600" b="1" dirty="0">
              <a:solidFill>
                <a:srgbClr val="C0504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0825" y="260350"/>
            <a:ext cx="8642350" cy="792163"/>
            <a:chOff x="158" y="3748"/>
            <a:chExt cx="5444" cy="499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58" y="3748"/>
              <a:ext cx="5444" cy="49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s-ES" sz="6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377" y="3831"/>
              <a:ext cx="1043" cy="3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7" name="Picture 7" descr="MEMBRETE OEI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51" y="3861"/>
              <a:ext cx="605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86" y="3918"/>
              <a:ext cx="40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400" b="1">
                  <a:solidFill>
                    <a:schemeClr val="bg1"/>
                  </a:solidFill>
                </a:rPr>
                <a:t>Asociación Estatal de Organizaciones Española de Intervención Social</a:t>
              </a:r>
            </a:p>
          </p:txBody>
        </p:sp>
      </p:grpSp>
      <p:pic>
        <p:nvPicPr>
          <p:cNvPr id="2050" name="Picture 2" descr="C:\Users\Manuel Portatil\Dropbox\Axioma_DISEÑOGRAFICO\IMAGENES\stockxpertcom_id9455342_siz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57" y="2348880"/>
            <a:ext cx="6088411" cy="406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033396" y="2933133"/>
            <a:ext cx="8102840" cy="99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s-ES" sz="2200" b="1" u="sng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Valoración diversa de los servicios actuales</a:t>
            </a:r>
          </a:p>
          <a:p>
            <a:pPr marL="342900" indent="-342900" algn="l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s-ES" sz="22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Asesoramiento Jurídico y Formación, mejor valorados.</a:t>
            </a:r>
            <a:endParaRPr lang="es-ES" sz="22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259632" y="1146168"/>
            <a:ext cx="7473479" cy="55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es-ES_tradnl" sz="3000" b="1" u="sng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Resumen general</a:t>
            </a:r>
            <a:r>
              <a:rPr lang="es-ES_tradnl" sz="30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. </a:t>
            </a:r>
            <a:r>
              <a:rPr lang="es-ES_tradnl" sz="30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    </a:t>
            </a:r>
            <a:r>
              <a:rPr lang="es-ES_tradnl" sz="24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36,7% participación</a:t>
            </a:r>
            <a:endParaRPr lang="es-ES_tradnl" sz="2400" b="1" dirty="0">
              <a:solidFill>
                <a:srgbClr val="C0504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67651" y="1783604"/>
            <a:ext cx="7320773" cy="99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s-ES" sz="2200" b="1" u="sng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Buena percepción de la Junta Directiva y del interés de los socios en participar. </a:t>
            </a:r>
            <a:endParaRPr lang="es-ES" sz="2200" b="1" u="sng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77660" y="5661248"/>
            <a:ext cx="7985542" cy="99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s-ES" sz="22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Dos servicios relativamente desconocidos, asesoramiento jurídico (6/11) y estudios y publicaciones (5/11)</a:t>
            </a:r>
            <a:endParaRPr lang="es-ES" sz="22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41160" y="4068568"/>
            <a:ext cx="8102840" cy="99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s-ES" sz="22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Negociación colectiva y Comunicación, valoración intermedia</a:t>
            </a:r>
            <a:endParaRPr lang="es-ES" sz="22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36911" y="5065892"/>
            <a:ext cx="8102840" cy="52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s-ES" sz="22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Estudios y publicaciones, baja valoración relativa</a:t>
            </a:r>
            <a:endParaRPr lang="es-ES" sz="22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1 Flecha arriba"/>
          <p:cNvSpPr/>
          <p:nvPr/>
        </p:nvSpPr>
        <p:spPr bwMode="auto">
          <a:xfrm>
            <a:off x="434623" y="3429626"/>
            <a:ext cx="384188" cy="367603"/>
          </a:xfrm>
          <a:prstGeom prst="upArrow">
            <a:avLst/>
          </a:prstGeom>
          <a:solidFill>
            <a:srgbClr val="00FF00"/>
          </a:solidFill>
          <a:ln w="3175" cap="flat" cmpd="thinThick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s-ES" sz="22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Flecha derecha"/>
          <p:cNvSpPr/>
          <p:nvPr/>
        </p:nvSpPr>
        <p:spPr bwMode="auto">
          <a:xfrm>
            <a:off x="469277" y="4312084"/>
            <a:ext cx="418122" cy="351712"/>
          </a:xfrm>
          <a:prstGeom prst="rightArrow">
            <a:avLst/>
          </a:prstGeom>
          <a:solidFill>
            <a:srgbClr val="FFFF00"/>
          </a:solidFill>
          <a:ln w="3175" cap="flat" cmpd="thinThick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s-ES" sz="22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Flecha abajo"/>
          <p:cNvSpPr/>
          <p:nvPr/>
        </p:nvSpPr>
        <p:spPr bwMode="auto">
          <a:xfrm>
            <a:off x="420356" y="5124817"/>
            <a:ext cx="335220" cy="392415"/>
          </a:xfrm>
          <a:prstGeom prst="downArrow">
            <a:avLst/>
          </a:prstGeom>
          <a:solidFill>
            <a:srgbClr val="FFC000"/>
          </a:solidFill>
          <a:ln w="3175" cap="flat" cmpd="thinThick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200" b="0" i="0" u="none" strike="noStrike" cap="none" normalizeH="0" baseline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4" name="13 Flecha arriba"/>
          <p:cNvSpPr/>
          <p:nvPr/>
        </p:nvSpPr>
        <p:spPr bwMode="auto">
          <a:xfrm>
            <a:off x="437480" y="1853141"/>
            <a:ext cx="363343" cy="384145"/>
          </a:xfrm>
          <a:prstGeom prst="upArrow">
            <a:avLst/>
          </a:prstGeom>
          <a:solidFill>
            <a:srgbClr val="00FF00"/>
          </a:solidFill>
          <a:ln w="3175" cap="flat" cmpd="thinThick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s-ES" sz="22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AutoShape 2" descr="data:image/jpeg;base64,/9j/4AAQSkZJRgABAQAAAQABAAD/2wCEAAkGBg8QDxAQDxANDQ8NDQ4PDw0PDA8NDw0PFBAVFBUQFRIXHCYeGBkjGRISHy8gIycpLi0sFR4xNTAqNSYrLCkBCQoKDgwOFw8PGiwkHBwpLCwqKSkpKSkpKSwsKSksKSkpKSkpLCwpKSkpKSkpKSkpKSkpLCwpKSwpKSkpKSwpLP/AABEIAOEA4QMBIgACEQEDEQH/xAAcAAEAAgMBAQEAAAAAAAAAAAAAAwQCBQYBBwj/xABBEAACAQIDBQQHBQUHBQAAAAAAAQIDBAURIQYSMUFRUmFxoRMiMoGRscEjQnKS0RQVYqLwBySCssLS4RYzQ1Nj/8QAGgEBAAMBAQEAAAAAAAAAAAAAAAIDBAUBBv/EACURAQEAAgEEAQQDAQAAAAAAAAABAhEDBBIhMUEFE2FxIlGBMv/aAAwDAQACEQMRAD8A+4gAAAAAAAAAAAAAAAAAAAAAAAAAAAAAAAAAAAAAAAAAAAAAAAAAACOpWUVq8jnsb22trZevUW9yivWlLwitWezG30826NyRFUu4ri0j5XiX9pleeaoUt1duq9fyR+rRz9zjl7WfrV6iz+7TSpry18zZh0XJl8KMup48fl9qq41SjxkviVJ7V2y41aa8ZxR8Y/ddWpq41qnfLfn8zJbP1P8A0v8AIjRPp395Kb1k+JX2WG1ts+FWm/CcWWqWOUpcJL4nw2eDyXGl/IiKNq4+zvQf8MpQfkSv02/FeTrZ8x+gad7B8GviTKaPgttjN5S9ivV05TaqLz18zfYd/aTc08lWpqoucqbyf5ZfqZs+h5cfja7HquPL5fXgcrgu3dtcaKaU+cJerNf4XqdJRuYyWaeZjuNx8Vol36TAZgi9AAAAAAAAAAAAAAAAADGUsgPXI0+N7SUbWDlUnGKXV8+i6vuNTtdtpTtY7sfXqyzUKaerfXuXefMakri9q79R78s9FqqdJPovrxZr6fpcuXz8KOXmnH+22x3bu5uW40c6FJ/ef/dku5cI/PwNdh+zdaq97Jx3uNSo3nL3vVm9wvBadPJtKc+r4LwRu4SOrjjjxTWE/wBYMssuT/q/41NnsjRjrNyqPp7MfI21KypQ9iEI+EVn8STfMZVDy92Xun8Z6eTKtUlnUK85lmPGhlmgqRK1W1jLjFP3FtkcmaJjpTcmku8N3dY6rpzRQnQOiqGtrUtWaMcdzyqyuvTT1LbnzWqa0afc+RusF2zubZpTbr0+9/aRXc/ve/4lWdIr1KBTzdNjyTzFvFz5Yeq+vYBtXRuoJwkm+DXBp9GuTN/GeZ+faFWpRmqlKTpzXNcJLpJc0fSdkNuI18qdX1KqWsW9H/FF80cDqOky4ruenX4eox5P27sEdOoms0SGFoAAAAAAAAAAAAAHkmcjtptdG1p5R9arPNQgnrJ/RLmzbbR43C2ozqTeSjFs+LXd5Uua0q1TPem/VjxVOGekV9e82dL095cvwo5+aceP5e0aVS4qudSTnObznN8EuiXJLkjpbO3jTSUVl9e8rYdbKEF1erNhE7vbJ4nqOTcrfN9rEJkqqlVM93x2PO5a9KYyqlffPHMl2FySyqEbkY5nhKRC0ciOTMmYsnEbUUkVqsc2y1Mi3C3Gq6rOmRTol3cMHAnt41dWgUpwlGSlFuMovOMlo4s3k6RTrUCnPGWaq3DKy7juNidsPTL0VXKNWGWa5SXaXcd1TqZnwBSnSnGpTe7ODzT+afcz6xsjtHG5pReeUlpKL4xkuKZ831fT/ay3PVdrp+b7k8+3VgwjIzMLSAAAAAAAAEdapupt8iRnNba40ra2qT5qOUV1k9Evi0e4zd1D0+fbeY67m49DF/Z0HnLLhKpxS9y18X3GntaWq8UVbeDesnvSk3KUu1JvNv4tmxowPqul4Zx4SOD1HL35bbinImjMrUpZrvJol/bpTtKpHuZgjMi929K9xfxhp7T6Ll4kd/d7q3V7TXHojVGbl5u3xF2HHvzVupik3wyj4LP5kLvanbl8SNINGW55X5X9snwk/bKnbl8TL96VI8WpdzX6FWdTp8SNoTPKfJcZW2t8SjPR+pJ9Xo/eXN05zdNrhd42/RyefZf+k18fUbusmfPi15i7uHjgT7p5uGruUaVpQIKlIvOJHOme7GmuKBns9ijtbiLzyp1JKMlyUvuy+nwLVekau7ocTLz8czxsrRw53DLb7Zh14pxTXNIvpnAbB4050lGT9aD3JeK5+/R+87ylPNHzGWPbdV3JdzcSg8R6RegAAAADGbPk/wDaZiW/XpUE9I51ZLw9WK+Lk/cfU7uplFvuZ8Mx259Le3E+OVRU14QX+5yNvRcffyz8M/U5dvHUNvA2NKBWt4GwpRPqcfDg5M6ayLEZ9SOMSWMTyvIzi0Z5rLN8jCMTG5pydOSis24tJFOV8LI01aupScm+L8uRh6VeJlKwqrjTn7ln8iN0muKa8Ucy7+W6WfD11X4eZatsJqTW82op8M8237iOxob9SMeTevgtWdOoE+PCXzVfJnZ6c/XwWcU2mpJatJZMobp19RqMXJ6JLNnKNa+885ZMb4e8duXtHunsW001xTzMshkVbW6dLTe9FPtJP4o9cDK0p5U4J9iPyJHA6My8MNnlXcDBwLLiYOBOZI6UatM1t1SN1UgULmmMq9iDZi8dG6y5VV/NH/h+R9bsK+9FHxWpLcnCfYnF+7PJ+TZ9WwG5zhHwOB1uGs9/27PTZbw/To4mRHBkhhaQAAAABrsbq7tKT7mfCbaW83J/fnOf5pOX1Pte1k8raq+lOT8mfFsPj6sfwx+R1vps82sHW3+MjaW8C9TiVreJepxO9K5FZRiSRiIxJYxIWvZHkYkiiexiSRiVWpyPIxMlAzUTNRK7UpEUaEc892OfXdWfxPatSMI70nkl/WRnWqxhFylol59xzd5eSqyzlol7MeSKM+SYrccO57f38qry9mC4R697KmRnkN0yXK27rTJr0waLWHWLqTS+6tZPu6GVlh86sso6JcZNaL/k6W2s4047sV4vnJ9WTwx35qGeWmO4eOJO4GLga5kzaV3ExlEsOJg4k5kjpVqRKNxA2k4FG4iS2SOfxCnmpLqn8ju9kbrepQfWMX8UcZeROj2Jn9jT/CkcrrvUrpdJ8volCWhOipaS0RbRy256AAAAA0W1sM7aqutOXyZ8Zw72Y/hj8kfb8dpb1GS7mfErGO76vYbg/wDC3H6HV+n3zYw9ZPEbi3Repop2xfpo7e3JsSRRLGJjFEsUQtSj2MSWMTyMSWKKbUpCMTNRPYxJIxKrU5Ghx+t60Yckt5+L4fLzNSkbTGqMnWbUZNbsNVFtcCkrafYn+RmLO7rXhNRDkX8Mwx1pa6Qj7T69yK/7NPsT/IzqsIt92jDTJtOT8WzzCbvkyup4Z0reMIqMUopckZOJPuhwNG2fSu4GLgWHAxcSUyeaVnEwlEsuJHKJOZPLFWpEo3ETZVEULkntGRo7xG92N0pQ8EaHEZZKT6JvyOk2XpbtOC6Rj8jm9ZfEdHpZ7d1ZPRF5FCx4Ivo5ra9AAAAAVb+nvQku5nxPELf0V1Xhw+1c14T9b57x9yqxzTPk+3ti6d1CqlpUTg3/ABLOUf8AUbOjz7eT9s/UY92FU7VmypGptJG1oM78ycaxaiiWMTCBNFEcq9jKMSWKMYoliinKpyMoxJIxEYkkYlNqcijVxilCThJyzi8nlFvU8WPUOs/yM0mKr7er+P6IrJGW8l20TjmnTrHqHWf5GXrWtGpFTjnk8+KyehxiR1uz8f7vDxl/mZ5M7a8ywki3uBxJtw8cSfchpA4mDiWHEwcScrzStKJHKJZlEimiyVCxUqo1l0zZ12am8kS7iRo8Q1yj25Rj7m9fLM7TBaWSivA5C3p+kuIrlBbz8XovLM7rC6XA5nVZby06XT46xdHZrRF1Fa2joWUZGh6AAAAAxkcjt3g/pqEt324+tB9JRea815nXsq3tBSi0+aJY3V3Hl8vitjWzSfDufFPmvp7jdW0ylj+Gu2uZaZU60nKPRT5r38fcyS0qnf4uWZ4yuPy8fblpuaTLEEU6Ey5TLLVWk0UTRRHAmgirKpxnFEsYmMUSxRRlU45HFV9vV/H9EVkjqa+z1OpOU3Kac3m0t3L5HkdlaXbqfy/oZMpWmZTTmVE7DZ6P93h4z/zMhWydLt1P5f0NtYWKpQUIttLPV5Z6vMjNwyssZbh44E+4YuJLuV6V3EjlEsyiRSiWSvLFaUSCqWZlOvMtlQsUrmZo7+skm+nM2V5WNDcJ1aiprhpKf4c9F7/oMs9TaeGHddL2z1q2nUa1qPe8FyXwyO1wyjwNLh1tkkjqcPoZI5WWXddunJqabGlHQmMIozIvQAAAAAMJIzPGBym1uBKvSksteKa4xa1TXfmfObecoSlTmspweUlwz6SXc/16H2q4pZo4Da7ZtyfpaSSqQzy6SXOL7jV0/N2XV9Kebi75+Wttqxs6MzmbK75POMovKUXxi+jNzbVzqzPbl3HTcQZPAo0ahdpyI2kixBE0UQwZPApyTiWCJYojgiaJRknGcYkiieQJooptWRhuGEolhxIpnkr3SCSIJk1SRTr1S2VCoa0zWXVcmurg0WIXyim28kv6y8SzbztVsRvMl1beUY85Pkixg2HuK3pazm85Pv8A609xWw6ylUn6SosuzHsr9WdNZ23Ay8vJvxG3i4+2LmHW3A6O2p5Ip2FtkjZwiZ1zJI9AAAAAAAAAAxaKV5aqSZfMJRA+bbSbMvedWl6tRL3SXZkunyNDa3jUtyacJx4wfHxXVd59ZvLNSRyGO7Mxqa5ZSWsZLRxfVM08XPcfF9KeTimf7ay3ujZULg5erCtbvKonOC/8kVqvxRXzXwL1piCaTTTXVPNG6cky9MOXHcfbp6VYs06hoaN4XaV2RteabqEyaEzU07onhdFWSUbWNQljVNVG7Mv2wpsTjZyrFerXKE73vKla+7yMiS7XuTWXN2VLnEUk22klxbeSRpa2JTqPKit7/wCjTUF4c5f1qT3omNvpZxDElHi829IxWspPokVbOwnUkqlXl7MOKj+r7yxY4Tk96bc5vjJ/JdF3G7trTuKs+TfiNOHHMWNpa8Df2FmYWVibmjRyKVrOlTyJUjxIyAAAAAAAAAAAAAAMJRKlxapl4xcQOXv8ITzzXkcvf7LrNyhnTl2ovLPx5P3n0qpQTKFxh6ZKZWenmtvmUqVzS4xVVdV6kvhwfkZ08ZUfbU6f4oPL4rNeZ21xhfcayvhCfGPkWzmvyqvDjWpoYvCXCcH4STLcMQIq+z1N8YRfjFMrPZmlyjl4aEvuxH7H5bFYgYVMXjHjKMfGSXzKH/TdPs5+ObJaWAUlwhH8qPLyQnCxqbQQ+63P8EXLz4eZXle3FT2IKC7U3m/yr9Ta08NiuCLVOy7iF5E5xyNFSwdzadWUqj4pP2V4RWhtbexS4I2dHD30Nhb4b3ELlatk011vYt8jcWlhkXKFklyLcKeREYUqORMkepHoAAAAAAAAAAAAAAAAAAAeNGLgZgCvOgmVqlimbDI83QNPPDUQSwvuN84HjpoDn/3X3HqwvuN96JD0aA0sML7izTw5GyVMy3QKlO0S5E8aSJcj0DFRMsgAAAAAAAAAAAAAAAAAAAAAAAAAAAAHiPQB4egAeHoAAAAAAAAAAAAAAAAAH//Z"/>
          <p:cNvSpPr>
            <a:spLocks noChangeAspect="1" noChangeArrowheads="1"/>
          </p:cNvSpPr>
          <p:nvPr/>
        </p:nvSpPr>
        <p:spPr bwMode="auto">
          <a:xfrm>
            <a:off x="4362450" y="-714375"/>
            <a:ext cx="14668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6260" name="Picture 4" descr="http://aprendiendoasalvarvidas.com/blog/wp-content/uploads/2011/09/interrogac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4" y="6021288"/>
            <a:ext cx="429580" cy="3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250825" y="260350"/>
            <a:ext cx="8642350" cy="792163"/>
            <a:chOff x="158" y="3748"/>
            <a:chExt cx="5444" cy="499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58" y="3748"/>
              <a:ext cx="5444" cy="49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s-ES" sz="6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377" y="3831"/>
              <a:ext cx="1043" cy="3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8" name="Picture 7" descr="MEMBRETE OEI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51" y="3861"/>
              <a:ext cx="605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386" y="3918"/>
              <a:ext cx="40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400" b="1">
                  <a:solidFill>
                    <a:schemeClr val="bg1"/>
                  </a:solidFill>
                </a:rPr>
                <a:t>Asociación Estatal de Organizaciones Española de Intervención Social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113150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840760" cy="485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6308129" cy="294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5926975" cy="28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5516041" cy="360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16233"/>
            <a:ext cx="5112568" cy="285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2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260648"/>
            <a:ext cx="6042484" cy="247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139566"/>
            <a:ext cx="6456327" cy="346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1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88</Words>
  <Application>Microsoft Office PowerPoint</Application>
  <PresentationFormat>Presentación en pantalla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IciarZuñiga</dc:creator>
  <cp:lastModifiedBy>Manuel Portatil</cp:lastModifiedBy>
  <cp:revision>19</cp:revision>
  <dcterms:created xsi:type="dcterms:W3CDTF">2012-03-26T09:51:59Z</dcterms:created>
  <dcterms:modified xsi:type="dcterms:W3CDTF">2012-04-09T10:56:04Z</dcterms:modified>
</cp:coreProperties>
</file>