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5" r:id="rId2"/>
    <p:sldId id="266" r:id="rId3"/>
    <p:sldId id="270" r:id="rId4"/>
    <p:sldId id="273" r:id="rId5"/>
    <p:sldId id="271" r:id="rId6"/>
    <p:sldId id="274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00" autoAdjust="0"/>
    <p:restoredTop sz="94660"/>
  </p:normalViewPr>
  <p:slideViewPr>
    <p:cSldViewPr>
      <p:cViewPr>
        <p:scale>
          <a:sx n="74" d="100"/>
          <a:sy n="74" d="100"/>
        </p:scale>
        <p:origin x="-1308" y="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A6E0C3-B946-47BB-B2F5-F29F23E0C109}" type="datetimeFigureOut">
              <a:rPr lang="es-ES" smtClean="0"/>
              <a:t>09/04/2012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011C3-B9A2-4CAD-89BA-D32B3D72844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3738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6011C3-B9A2-4CAD-89BA-D32B3D72844D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2794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74A1-1108-4186-B69F-72197F171FFA}" type="datetimeFigureOut">
              <a:rPr lang="es-ES" smtClean="0"/>
              <a:pPr/>
              <a:t>09/04/2012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99BB0-1C2C-4206-A6E5-6EEBCC770D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74A1-1108-4186-B69F-72197F171FFA}" type="datetimeFigureOut">
              <a:rPr lang="es-ES" smtClean="0"/>
              <a:pPr/>
              <a:t>09/04/2012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99BB0-1C2C-4206-A6E5-6EEBCC770D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74A1-1108-4186-B69F-72197F171FFA}" type="datetimeFigureOut">
              <a:rPr lang="es-ES" smtClean="0"/>
              <a:pPr/>
              <a:t>09/04/2012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99BB0-1C2C-4206-A6E5-6EEBCC770D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74A1-1108-4186-B69F-72197F171FFA}" type="datetimeFigureOut">
              <a:rPr lang="es-ES" smtClean="0"/>
              <a:pPr/>
              <a:t>09/04/2012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99BB0-1C2C-4206-A6E5-6EEBCC770D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74A1-1108-4186-B69F-72197F171FFA}" type="datetimeFigureOut">
              <a:rPr lang="es-ES" smtClean="0"/>
              <a:pPr/>
              <a:t>09/04/2012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99BB0-1C2C-4206-A6E5-6EEBCC770D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74A1-1108-4186-B69F-72197F171FFA}" type="datetimeFigureOut">
              <a:rPr lang="es-ES" smtClean="0"/>
              <a:pPr/>
              <a:t>09/04/2012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99BB0-1C2C-4206-A6E5-6EEBCC770D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74A1-1108-4186-B69F-72197F171FFA}" type="datetimeFigureOut">
              <a:rPr lang="es-ES" smtClean="0"/>
              <a:pPr/>
              <a:t>09/04/2012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99BB0-1C2C-4206-A6E5-6EEBCC770D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74A1-1108-4186-B69F-72197F171FFA}" type="datetimeFigureOut">
              <a:rPr lang="es-ES" smtClean="0"/>
              <a:pPr/>
              <a:t>09/04/2012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99BB0-1C2C-4206-A6E5-6EEBCC770D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74A1-1108-4186-B69F-72197F171FFA}" type="datetimeFigureOut">
              <a:rPr lang="es-ES" smtClean="0"/>
              <a:pPr/>
              <a:t>09/04/2012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99BB0-1C2C-4206-A6E5-6EEBCC770D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74A1-1108-4186-B69F-72197F171FFA}" type="datetimeFigureOut">
              <a:rPr lang="es-ES" smtClean="0"/>
              <a:pPr/>
              <a:t>09/04/2012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99BB0-1C2C-4206-A6E5-6EEBCC770D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74A1-1108-4186-B69F-72197F171FFA}" type="datetimeFigureOut">
              <a:rPr lang="es-ES" smtClean="0"/>
              <a:pPr/>
              <a:t>09/04/2012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99BB0-1C2C-4206-A6E5-6EEBCC770D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D74A1-1108-4186-B69F-72197F171FFA}" type="datetimeFigureOut">
              <a:rPr lang="es-ES" smtClean="0"/>
              <a:pPr/>
              <a:t>09/04/2012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99BB0-1C2C-4206-A6E5-6EEBCC770D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RADIOG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128" y="2595755"/>
            <a:ext cx="6013744" cy="4001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57150" cmpd="thinThick" algn="ctr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-36512" y="1116155"/>
            <a:ext cx="9180512" cy="1200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algn="ctr" defTabSz="762000">
              <a:defRPr/>
            </a:pPr>
            <a:r>
              <a:rPr lang="es-ES_tradnl" sz="3600" b="1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PROPUESTAS DIRIGIDAS A LA DEFINICION DEL PLANTEAMIENTO ESTRATEGICO</a:t>
            </a:r>
            <a:endParaRPr lang="es-ES_tradnl" sz="3600" b="1" dirty="0">
              <a:solidFill>
                <a:srgbClr val="C0504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entury Gothic" pitchFamily="34" charset="0"/>
            </a:endParaRP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50825" y="260350"/>
            <a:ext cx="8642350" cy="792163"/>
            <a:chOff x="158" y="3748"/>
            <a:chExt cx="5444" cy="499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58" y="3748"/>
              <a:ext cx="5444" cy="499"/>
            </a:xfrm>
            <a:prstGeom prst="rect">
              <a:avLst/>
            </a:prstGeom>
            <a:gradFill rotWithShape="1">
              <a:gsLst>
                <a:gs pos="0">
                  <a:srgbClr val="99CCFF"/>
                </a:gs>
                <a:gs pos="50000">
                  <a:srgbClr val="99CCFF">
                    <a:gamma/>
                    <a:shade val="46275"/>
                    <a:invGamma/>
                  </a:srgbClr>
                </a:gs>
                <a:gs pos="100000">
                  <a:srgbClr val="99CCFF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s-ES" sz="6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4377" y="3831"/>
              <a:ext cx="1043" cy="38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33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pic>
          <p:nvPicPr>
            <p:cNvPr id="7" name="Picture 7" descr="MEMBRETE OEI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51" y="3861"/>
              <a:ext cx="605" cy="3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386" y="3918"/>
              <a:ext cx="40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s-ES" sz="1400" b="1">
                  <a:solidFill>
                    <a:schemeClr val="bg1"/>
                  </a:solidFill>
                </a:rPr>
                <a:t>Asociación Estatal de Organizaciones Española de Intervención Social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8072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696319" y="1071217"/>
            <a:ext cx="7488832" cy="9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algn="ctr" defTabSz="762000">
              <a:defRPr/>
            </a:pPr>
            <a:r>
              <a:rPr lang="es-ES_tradnl" sz="2800" b="1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Posicionamiento que debería </a:t>
            </a:r>
            <a:r>
              <a:rPr lang="es-ES_tradnl" sz="2800" b="1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tomar el sector en el futuro</a:t>
            </a:r>
            <a:endParaRPr lang="es-ES_tradnl" sz="2800" b="1" dirty="0">
              <a:solidFill>
                <a:srgbClr val="C0504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23528" y="4775532"/>
            <a:ext cx="864096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</a:pPr>
            <a:r>
              <a:rPr lang="es-ES" sz="2200" b="1" dirty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Poner en valor </a:t>
            </a: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beneficios </a:t>
            </a:r>
            <a:r>
              <a:rPr lang="es-ES" sz="2200" b="1" dirty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sociales (conciliación, flexibilidad, encontrar otras alternativas distintas al despido, etc</a:t>
            </a: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.)</a:t>
            </a:r>
            <a:endParaRPr lang="es-ES" sz="2200" b="1" dirty="0">
              <a:solidFill>
                <a:schemeClr val="tx2">
                  <a:lumMod val="7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23528" y="2361346"/>
            <a:ext cx="7320773" cy="523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l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Mostrar </a:t>
            </a:r>
            <a:r>
              <a:rPr lang="es-ES" sz="2200" b="1" dirty="0" smtClean="0">
                <a:solidFill>
                  <a:srgbClr val="C0504D"/>
                </a:solidFill>
                <a:latin typeface="Book Antiqua" pitchFamily="18" charset="0"/>
              </a:rPr>
              <a:t>unidad</a:t>
            </a: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, lanzar un mensaje </a:t>
            </a:r>
            <a:r>
              <a:rPr lang="es-ES" sz="2200" b="1" dirty="0" smtClean="0">
                <a:solidFill>
                  <a:srgbClr val="C0504D"/>
                </a:solidFill>
                <a:latin typeface="Book Antiqua" pitchFamily="18" charset="0"/>
              </a:rPr>
              <a:t>común</a:t>
            </a:r>
            <a:endParaRPr lang="es-ES" sz="2200" b="1" dirty="0">
              <a:solidFill>
                <a:srgbClr val="C0504D"/>
              </a:solidFill>
              <a:latin typeface="Book Antiqua" pitchFamily="18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23528" y="2943412"/>
            <a:ext cx="7320773" cy="523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l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es-ES" sz="2200" b="1" dirty="0" smtClean="0">
                <a:solidFill>
                  <a:srgbClr val="C0504D"/>
                </a:solidFill>
                <a:latin typeface="Book Antiqua" pitchFamily="18" charset="0"/>
              </a:rPr>
              <a:t>Liderar</a:t>
            </a: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 la defensa del estado del bienestar</a:t>
            </a:r>
            <a:endParaRPr lang="es-ES" sz="2200" b="1" dirty="0">
              <a:solidFill>
                <a:schemeClr val="tx2">
                  <a:lumMod val="75000"/>
                </a:schemeClr>
              </a:solidFill>
              <a:latin typeface="Book Antiqua" pitchFamily="18" charset="0"/>
            </a:endParaRPr>
          </a:p>
        </p:txBody>
      </p:sp>
      <p:grpSp>
        <p:nvGrpSpPr>
          <p:cNvPr id="8" name="Group 4"/>
          <p:cNvGrpSpPr>
            <a:grpSpLocks/>
          </p:cNvGrpSpPr>
          <p:nvPr/>
        </p:nvGrpSpPr>
        <p:grpSpPr bwMode="auto">
          <a:xfrm>
            <a:off x="250825" y="260350"/>
            <a:ext cx="8642350" cy="792163"/>
            <a:chOff x="158" y="3748"/>
            <a:chExt cx="5444" cy="499"/>
          </a:xfrm>
        </p:grpSpPr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158" y="3748"/>
              <a:ext cx="5444" cy="499"/>
            </a:xfrm>
            <a:prstGeom prst="rect">
              <a:avLst/>
            </a:prstGeom>
            <a:gradFill rotWithShape="1">
              <a:gsLst>
                <a:gs pos="0">
                  <a:srgbClr val="99CCFF"/>
                </a:gs>
                <a:gs pos="50000">
                  <a:srgbClr val="99CCFF">
                    <a:gamma/>
                    <a:shade val="46275"/>
                    <a:invGamma/>
                  </a:srgbClr>
                </a:gs>
                <a:gs pos="100000">
                  <a:srgbClr val="99CCFF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s-ES" sz="6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endParaRPr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4377" y="3831"/>
              <a:ext cx="1043" cy="38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33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pic>
          <p:nvPicPr>
            <p:cNvPr id="11" name="Picture 7" descr="MEMBRETE OEI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551" y="3861"/>
              <a:ext cx="605" cy="3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386" y="3918"/>
              <a:ext cx="40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s-ES" sz="1400" b="1">
                  <a:solidFill>
                    <a:schemeClr val="bg1"/>
                  </a:solidFill>
                </a:rPr>
                <a:t>Asociación Estatal de Organizaciones Española de Intervención Social</a:t>
              </a:r>
            </a:p>
          </p:txBody>
        </p:sp>
      </p:grp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323528" y="4150505"/>
            <a:ext cx="7320773" cy="56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l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Ser un </a:t>
            </a:r>
            <a:r>
              <a:rPr lang="es-ES" sz="2200" b="1" dirty="0" err="1" smtClean="0">
                <a:solidFill>
                  <a:srgbClr val="C0504D"/>
                </a:solidFill>
                <a:latin typeface="Book Antiqua" pitchFamily="18" charset="0"/>
              </a:rPr>
              <a:t>Lobby</a:t>
            </a:r>
            <a:r>
              <a:rPr lang="es-ES" sz="2200" b="1" dirty="0" smtClean="0">
                <a:solidFill>
                  <a:srgbClr val="C0504D"/>
                </a:solidFill>
                <a:latin typeface="Book Antiqua" pitchFamily="18" charset="0"/>
              </a:rPr>
              <a:t> </a:t>
            </a: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ante la administración</a:t>
            </a:r>
            <a:endParaRPr lang="es-ES" sz="2200" b="1" dirty="0">
              <a:solidFill>
                <a:schemeClr val="tx2">
                  <a:lumMod val="7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23528" y="5603691"/>
            <a:ext cx="639526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</a:pP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Promover el </a:t>
            </a:r>
            <a:r>
              <a:rPr lang="es-ES" sz="2200" b="1" dirty="0" smtClean="0">
                <a:solidFill>
                  <a:srgbClr val="C0504D"/>
                </a:solidFill>
                <a:latin typeface="Book Antiqua" pitchFamily="18" charset="0"/>
              </a:rPr>
              <a:t>trabajo </a:t>
            </a:r>
            <a:r>
              <a:rPr lang="es-ES" sz="2200" b="1" dirty="0">
                <a:solidFill>
                  <a:srgbClr val="C0504D"/>
                </a:solidFill>
                <a:latin typeface="Book Antiqua" pitchFamily="18" charset="0"/>
              </a:rPr>
              <a:t>colaborativo</a:t>
            </a:r>
            <a:r>
              <a:rPr lang="es-ES" sz="2200" b="1" dirty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.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323528" y="6093296"/>
            <a:ext cx="770485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</a:pPr>
            <a:r>
              <a:rPr lang="es-ES" sz="2200" b="1" dirty="0" smtClean="0">
                <a:solidFill>
                  <a:srgbClr val="C0504D"/>
                </a:solidFill>
                <a:latin typeface="Book Antiqua" pitchFamily="18" charset="0"/>
              </a:rPr>
              <a:t>Innovar </a:t>
            </a:r>
            <a:r>
              <a:rPr lang="es-ES" sz="2200" b="1" dirty="0">
                <a:solidFill>
                  <a:srgbClr val="C0504D"/>
                </a:solidFill>
                <a:latin typeface="Book Antiqua" pitchFamily="18" charset="0"/>
              </a:rPr>
              <a:t>y </a:t>
            </a:r>
            <a:r>
              <a:rPr lang="es-ES" sz="2200" b="1" dirty="0" smtClean="0">
                <a:solidFill>
                  <a:srgbClr val="C0504D"/>
                </a:solidFill>
                <a:latin typeface="Book Antiqua" pitchFamily="18" charset="0"/>
              </a:rPr>
              <a:t>ser creativos.</a:t>
            </a: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 Y visibilizarlo</a:t>
            </a:r>
            <a:r>
              <a:rPr lang="es-ES" b="1" dirty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.</a:t>
            </a:r>
            <a:endParaRPr lang="es-ES" b="1" dirty="0">
              <a:solidFill>
                <a:schemeClr val="tx2">
                  <a:lumMod val="7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323528" y="3525478"/>
            <a:ext cx="7320773" cy="56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l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Trabajar con eficacia y eficiencia. Y visibilizarlo</a:t>
            </a:r>
            <a:endParaRPr lang="es-ES" sz="2200" b="1" dirty="0">
              <a:solidFill>
                <a:schemeClr val="tx2">
                  <a:lumMod val="75000"/>
                </a:schemeClr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56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385802" y="1203949"/>
            <a:ext cx="8434670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>
              <a:defRPr/>
            </a:pPr>
            <a:r>
              <a:rPr lang="es-ES_tradnl" sz="2800" b="1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Que puede aportar OEIS como representante?</a:t>
            </a:r>
            <a:endParaRPr lang="es-ES_tradnl" sz="2800" b="1" dirty="0">
              <a:solidFill>
                <a:srgbClr val="C0504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373342" y="2276872"/>
            <a:ext cx="843467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s-ES"/>
            </a:defPPr>
            <a:lvl1pPr marL="342900" indent="-342900">
              <a:spcBef>
                <a:spcPts val="1800"/>
              </a:spcBef>
              <a:buFont typeface="Arial" pitchFamily="34" charset="0"/>
              <a:buChar char="•"/>
              <a:defRPr sz="2200" b="1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defRPr>
            </a:lvl1pPr>
          </a:lstStyle>
          <a:p>
            <a:r>
              <a:rPr lang="es-ES" dirty="0"/>
              <a:t>Papel </a:t>
            </a:r>
            <a:r>
              <a:rPr lang="es-ES" u="sng" dirty="0">
                <a:solidFill>
                  <a:srgbClr val="C0504D"/>
                </a:solidFill>
              </a:rPr>
              <a:t>unificador</a:t>
            </a:r>
            <a:r>
              <a:rPr lang="es-ES" dirty="0"/>
              <a:t>: </a:t>
            </a:r>
            <a:r>
              <a:rPr lang="es-ES" dirty="0" smtClean="0"/>
              <a:t>comunicación </a:t>
            </a:r>
            <a:r>
              <a:rPr lang="es-ES" dirty="0"/>
              <a:t>y colaboración (trabajo en red) entre distintas organizaciones.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50825" y="260350"/>
            <a:ext cx="8642350" cy="792163"/>
            <a:chOff x="158" y="3748"/>
            <a:chExt cx="5444" cy="499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58" y="3748"/>
              <a:ext cx="5444" cy="499"/>
            </a:xfrm>
            <a:prstGeom prst="rect">
              <a:avLst/>
            </a:prstGeom>
            <a:gradFill rotWithShape="1">
              <a:gsLst>
                <a:gs pos="0">
                  <a:srgbClr val="99CCFF"/>
                </a:gs>
                <a:gs pos="50000">
                  <a:srgbClr val="99CCFF">
                    <a:gamma/>
                    <a:shade val="46275"/>
                    <a:invGamma/>
                  </a:srgbClr>
                </a:gs>
                <a:gs pos="100000">
                  <a:srgbClr val="99CCFF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s-ES" sz="6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4377" y="3831"/>
              <a:ext cx="1043" cy="38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33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pic>
          <p:nvPicPr>
            <p:cNvPr id="7" name="Picture 7" descr="MEMBRETE OEI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551" y="3861"/>
              <a:ext cx="605" cy="3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386" y="3918"/>
              <a:ext cx="40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s-ES" sz="1400" b="1">
                  <a:solidFill>
                    <a:schemeClr val="bg1"/>
                  </a:solidFill>
                </a:rPr>
                <a:t>Asociación Estatal de Organizaciones Española de Intervención Social</a:t>
              </a:r>
            </a:p>
          </p:txBody>
        </p:sp>
      </p:grpSp>
      <p:sp>
        <p:nvSpPr>
          <p:cNvPr id="9" name="8 Rectángulo"/>
          <p:cNvSpPr/>
          <p:nvPr/>
        </p:nvSpPr>
        <p:spPr>
          <a:xfrm>
            <a:off x="385802" y="3949676"/>
            <a:ext cx="826942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</a:pPr>
            <a:r>
              <a:rPr lang="es-ES" sz="2200" b="1" dirty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Crear o participar en la creación  de un tejido patronal </a:t>
            </a: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autonómico. </a:t>
            </a: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Convenios </a:t>
            </a:r>
            <a:r>
              <a:rPr lang="es-ES" sz="2200" b="1" dirty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a nivel </a:t>
            </a:r>
            <a:r>
              <a:rPr lang="es-ES" sz="2200" b="1" u="sng" dirty="0">
                <a:solidFill>
                  <a:srgbClr val="C0504D"/>
                </a:solidFill>
                <a:latin typeface="Book Antiqua" pitchFamily="18" charset="0"/>
              </a:rPr>
              <a:t>territorial (</a:t>
            </a:r>
            <a:r>
              <a:rPr lang="es-ES" sz="2200" b="1" u="sng" dirty="0" smtClean="0">
                <a:solidFill>
                  <a:srgbClr val="C0504D"/>
                </a:solidFill>
                <a:latin typeface="Book Antiqua" pitchFamily="18" charset="0"/>
              </a:rPr>
              <a:t>CCAA)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385802" y="3214840"/>
            <a:ext cx="7320773" cy="56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l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es-ES" sz="2200" b="1" u="sng" dirty="0" smtClean="0">
                <a:solidFill>
                  <a:srgbClr val="C0504D"/>
                </a:solidFill>
                <a:latin typeface="Book Antiqua" pitchFamily="18" charset="0"/>
              </a:rPr>
              <a:t>Intermediario</a:t>
            </a: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 ante administraciones públicas</a:t>
            </a:r>
            <a:endParaRPr lang="es-ES" sz="2200" b="1" dirty="0">
              <a:solidFill>
                <a:schemeClr val="tx2">
                  <a:lumMod val="7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385802" y="5825610"/>
            <a:ext cx="7320773" cy="523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l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Desarrollar y ampliar sus </a:t>
            </a:r>
            <a:r>
              <a:rPr lang="es-ES" sz="2200" b="1" u="sng" dirty="0" smtClean="0">
                <a:solidFill>
                  <a:srgbClr val="C0504D"/>
                </a:solidFill>
                <a:latin typeface="Book Antiqua" pitchFamily="18" charset="0"/>
              </a:rPr>
              <a:t>servicios</a:t>
            </a:r>
            <a:endParaRPr lang="es-ES" sz="2200" b="1" u="sng" dirty="0">
              <a:solidFill>
                <a:srgbClr val="C0504D"/>
              </a:solidFill>
              <a:latin typeface="Book Antiqua" pitchFamily="18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385802" y="4887644"/>
            <a:ext cx="857868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</a:pPr>
            <a:r>
              <a:rPr lang="es-ES" sz="2200" b="1" u="sng" dirty="0">
                <a:solidFill>
                  <a:srgbClr val="C0504D"/>
                </a:solidFill>
                <a:latin typeface="Book Antiqua" pitchFamily="18" charset="0"/>
              </a:rPr>
              <a:t>Compartir y homogeneizar protocolos </a:t>
            </a:r>
            <a:r>
              <a:rPr lang="es-ES" sz="2200" b="1" dirty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de actuación ante situaciones de crisis en el ámbito de laboral.</a:t>
            </a:r>
          </a:p>
        </p:txBody>
      </p:sp>
    </p:spTree>
    <p:extLst>
      <p:ext uri="{BB962C8B-B14F-4D97-AF65-F5344CB8AC3E}">
        <p14:creationId xmlns:p14="http://schemas.microsoft.com/office/powerpoint/2010/main" val="297919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250825" y="260350"/>
            <a:ext cx="8642350" cy="792163"/>
            <a:chOff x="158" y="3748"/>
            <a:chExt cx="5444" cy="499"/>
          </a:xfrm>
        </p:grpSpPr>
        <p:sp>
          <p:nvSpPr>
            <p:cNvPr id="4" name="Rectangle 5"/>
            <p:cNvSpPr>
              <a:spLocks noChangeArrowheads="1"/>
            </p:cNvSpPr>
            <p:nvPr/>
          </p:nvSpPr>
          <p:spPr bwMode="auto">
            <a:xfrm>
              <a:off x="158" y="3748"/>
              <a:ext cx="5444" cy="499"/>
            </a:xfrm>
            <a:prstGeom prst="rect">
              <a:avLst/>
            </a:prstGeom>
            <a:gradFill rotWithShape="1">
              <a:gsLst>
                <a:gs pos="0">
                  <a:srgbClr val="99CCFF"/>
                </a:gs>
                <a:gs pos="50000">
                  <a:srgbClr val="99CCFF">
                    <a:gamma/>
                    <a:shade val="46275"/>
                    <a:invGamma/>
                  </a:srgbClr>
                </a:gs>
                <a:gs pos="100000">
                  <a:srgbClr val="99CCFF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s-ES" sz="6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endParaRPr>
            </a:p>
          </p:txBody>
        </p:sp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4377" y="3831"/>
              <a:ext cx="1043" cy="38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33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pic>
          <p:nvPicPr>
            <p:cNvPr id="6" name="Picture 7" descr="MEMBRETE OEI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551" y="3861"/>
              <a:ext cx="605" cy="3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386" y="3918"/>
              <a:ext cx="40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s-ES" sz="1400" b="1">
                  <a:solidFill>
                    <a:schemeClr val="bg1"/>
                  </a:solidFill>
                </a:rPr>
                <a:t>Asociación Estatal de Organizaciones Española de Intervención Social</a:t>
              </a:r>
            </a:p>
          </p:txBody>
        </p:sp>
      </p:grp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366694" y="1318582"/>
            <a:ext cx="7545487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>
              <a:defRPr/>
            </a:pPr>
            <a:r>
              <a:rPr lang="es-ES_tradnl" sz="2800" b="1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Otros </a:t>
            </a:r>
            <a:r>
              <a:rPr lang="es-ES_tradnl" sz="2800" b="1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servicios propuestos</a:t>
            </a:r>
            <a:endParaRPr lang="es-ES_tradnl" sz="2800" b="1" dirty="0">
              <a:solidFill>
                <a:srgbClr val="C0504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entury Gothic" pitchFamily="34" charset="0"/>
            </a:endParaRP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384159" y="2132856"/>
            <a:ext cx="7320773" cy="523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l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Promoción de la imagen de las entidades socias</a:t>
            </a:r>
            <a:endParaRPr lang="es-ES" sz="2200" b="1" dirty="0">
              <a:solidFill>
                <a:schemeClr val="tx2">
                  <a:lumMod val="7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366694" y="3134746"/>
            <a:ext cx="874578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</a:pP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Crear un “Observatorio </a:t>
            </a:r>
            <a:r>
              <a:rPr lang="es-ES" sz="2200" b="1" dirty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del Tercer </a:t>
            </a: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Sector”, </a:t>
            </a:r>
            <a:r>
              <a:rPr lang="es-ES" sz="2200" b="1" dirty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para temas relacionados con formación, empleo, retribución, </a:t>
            </a: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contratación</a:t>
            </a: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…</a:t>
            </a:r>
            <a:endParaRPr lang="es-ES" sz="2200" b="1" dirty="0">
              <a:solidFill>
                <a:schemeClr val="tx2">
                  <a:lumMod val="7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366694" y="3904187"/>
            <a:ext cx="77861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</a:pP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Central de negociación colectiva con proveedores: seguro </a:t>
            </a:r>
            <a:r>
              <a:rPr lang="es-ES" sz="2200" b="1" dirty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médico, servicios de </a:t>
            </a: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ocio</a:t>
            </a: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, etc..</a:t>
            </a:r>
            <a:endParaRPr lang="es-ES" sz="2200" b="1" dirty="0">
              <a:solidFill>
                <a:schemeClr val="tx2">
                  <a:lumMod val="7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394540" y="2695712"/>
            <a:ext cx="822400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</a:pP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Servicio de intermediación laboral</a:t>
            </a:r>
            <a:endParaRPr lang="es-ES" sz="2200" b="1" dirty="0">
              <a:solidFill>
                <a:schemeClr val="tx2">
                  <a:lumMod val="7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374467" y="4725144"/>
            <a:ext cx="837399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</a:pP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Asesoramiento en la mejora de la </a:t>
            </a:r>
            <a:r>
              <a:rPr lang="es-ES" sz="2200" b="1" dirty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e</a:t>
            </a: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ficacia </a:t>
            </a:r>
            <a:r>
              <a:rPr lang="es-ES" sz="2200" b="1" dirty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y eficiencia. </a:t>
            </a:r>
          </a:p>
        </p:txBody>
      </p:sp>
      <p:sp>
        <p:nvSpPr>
          <p:cNvPr id="22" name="21 Rectángulo"/>
          <p:cNvSpPr/>
          <p:nvPr/>
        </p:nvSpPr>
        <p:spPr>
          <a:xfrm>
            <a:off x="394540" y="5177347"/>
            <a:ext cx="837399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</a:pPr>
            <a:r>
              <a:rPr lang="es-ES" sz="2200" b="1" dirty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Foros o experiencias para compartir buenas prácticas y </a:t>
            </a:r>
            <a:r>
              <a:rPr lang="es-ES" sz="2200" b="1" dirty="0" err="1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Benchmarks</a:t>
            </a:r>
            <a:endParaRPr lang="es-ES" sz="2200" b="1" dirty="0">
              <a:solidFill>
                <a:schemeClr val="tx2">
                  <a:lumMod val="7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394540" y="5950441"/>
            <a:ext cx="837399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</a:pP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Base de datos de referencia en gestión de personas.</a:t>
            </a:r>
            <a:endParaRPr lang="es-ES" sz="2200" b="1" dirty="0">
              <a:solidFill>
                <a:schemeClr val="tx2">
                  <a:lumMod val="75000"/>
                </a:schemeClr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59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986953" y="1176946"/>
            <a:ext cx="7545487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>
              <a:defRPr/>
            </a:pPr>
            <a:r>
              <a:rPr lang="es-ES_tradnl" sz="2800" b="1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Que necesita OEIS para conseguirlo</a:t>
            </a:r>
            <a:endParaRPr lang="es-ES_tradnl" sz="2800" b="1" dirty="0">
              <a:solidFill>
                <a:srgbClr val="C0504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entury Gothic" pitchFamily="34" charset="0"/>
            </a:endParaRPr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250825" y="260350"/>
            <a:ext cx="8642350" cy="792163"/>
            <a:chOff x="158" y="3748"/>
            <a:chExt cx="5444" cy="499"/>
          </a:xfrm>
        </p:grpSpPr>
        <p:sp>
          <p:nvSpPr>
            <p:cNvPr id="4" name="Rectangle 5"/>
            <p:cNvSpPr>
              <a:spLocks noChangeArrowheads="1"/>
            </p:cNvSpPr>
            <p:nvPr/>
          </p:nvSpPr>
          <p:spPr bwMode="auto">
            <a:xfrm>
              <a:off x="158" y="3748"/>
              <a:ext cx="5444" cy="499"/>
            </a:xfrm>
            <a:prstGeom prst="rect">
              <a:avLst/>
            </a:prstGeom>
            <a:gradFill rotWithShape="1">
              <a:gsLst>
                <a:gs pos="0">
                  <a:srgbClr val="99CCFF"/>
                </a:gs>
                <a:gs pos="50000">
                  <a:srgbClr val="99CCFF">
                    <a:gamma/>
                    <a:shade val="46275"/>
                    <a:invGamma/>
                  </a:srgbClr>
                </a:gs>
                <a:gs pos="100000">
                  <a:srgbClr val="99CCFF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s-ES" sz="6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endParaRPr>
            </a:p>
          </p:txBody>
        </p:sp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4377" y="3831"/>
              <a:ext cx="1043" cy="38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33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pic>
          <p:nvPicPr>
            <p:cNvPr id="6" name="Picture 7" descr="MEMBRETE OEI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51" y="3861"/>
              <a:ext cx="605" cy="3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386" y="3918"/>
              <a:ext cx="40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s-ES" sz="1400" b="1">
                  <a:solidFill>
                    <a:schemeClr val="bg1"/>
                  </a:solidFill>
                </a:rPr>
                <a:t>Asociación Estatal de Organizaciones Española de Intervención Social</a:t>
              </a:r>
            </a:p>
          </p:txBody>
        </p:sp>
      </p:grp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91587" y="4653136"/>
            <a:ext cx="7320773" cy="523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l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Desarrollar alianzas</a:t>
            </a:r>
            <a:endParaRPr lang="es-ES" sz="2200" b="1" dirty="0">
              <a:solidFill>
                <a:schemeClr val="tx2">
                  <a:lumMod val="7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467544" y="1772816"/>
            <a:ext cx="7320773" cy="523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l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es-ES" sz="2200" b="1" u="sng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Mayor capacidad operativa. Personal asignado.</a:t>
            </a:r>
            <a:endParaRPr lang="es-ES" sz="2200" b="1" u="sng" dirty="0">
              <a:solidFill>
                <a:schemeClr val="tx2">
                  <a:lumMod val="7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467544" y="2257580"/>
            <a:ext cx="7320773" cy="523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l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Visibilidad. Ser reconocida socialmente</a:t>
            </a:r>
            <a:endParaRPr lang="es-ES" sz="2200" b="1" dirty="0">
              <a:solidFill>
                <a:schemeClr val="tx2">
                  <a:lumMod val="7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467544" y="2780928"/>
            <a:ext cx="7320773" cy="523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l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Recursos económicos</a:t>
            </a:r>
            <a:endParaRPr lang="es-ES" sz="2200" b="1" dirty="0">
              <a:solidFill>
                <a:schemeClr val="tx2">
                  <a:lumMod val="7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477686" y="3284984"/>
            <a:ext cx="7320773" cy="523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l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Mayor implicación de socios y Junta Directiva</a:t>
            </a:r>
            <a:endParaRPr lang="es-ES" sz="2200" b="1" dirty="0">
              <a:solidFill>
                <a:schemeClr val="tx2">
                  <a:lumMod val="7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467544" y="3883695"/>
            <a:ext cx="732077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s-ES"/>
            </a:defPPr>
            <a:lvl1pPr marL="342900" indent="-342900">
              <a:spcBef>
                <a:spcPts val="1800"/>
              </a:spcBef>
              <a:buFont typeface="Arial" pitchFamily="34" charset="0"/>
              <a:buChar char="•"/>
              <a:defRPr sz="2200" b="1" u="sng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defRPr>
            </a:lvl1pPr>
          </a:lstStyle>
          <a:p>
            <a:r>
              <a:rPr lang="es-ES" u="none" dirty="0"/>
              <a:t>Agilidad en la toma de decisiones. Mejora en las herramientas de comunicación.</a:t>
            </a:r>
            <a:endParaRPr lang="es-ES" u="none" dirty="0"/>
          </a:p>
        </p:txBody>
      </p: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491587" y="5166947"/>
            <a:ext cx="7320773" cy="523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l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es-ES" sz="2200" b="1" u="sng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Estrategia</a:t>
            </a: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 clara y bien definida</a:t>
            </a:r>
            <a:endParaRPr lang="es-ES" sz="2200" b="1" dirty="0">
              <a:solidFill>
                <a:schemeClr val="tx2">
                  <a:lumMod val="7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467544" y="5755903"/>
            <a:ext cx="825687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s-ES"/>
            </a:defPPr>
            <a:lvl1pPr marL="342900" indent="-342900">
              <a:spcBef>
                <a:spcPts val="1800"/>
              </a:spcBef>
              <a:buFont typeface="Arial" pitchFamily="34" charset="0"/>
              <a:buChar char="•"/>
              <a:defRPr sz="2200" b="1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defRPr>
            </a:lvl1pPr>
          </a:lstStyle>
          <a:p>
            <a:r>
              <a:rPr lang="es-ES" u="sng" dirty="0"/>
              <a:t>Participación</a:t>
            </a:r>
            <a:r>
              <a:rPr lang="es-ES" dirty="0"/>
              <a:t> de personas de ámbitos no de RRHH </a:t>
            </a:r>
            <a:r>
              <a:rPr lang="es-ES" dirty="0" smtClean="0"/>
              <a:t>(principalmente </a:t>
            </a:r>
            <a:r>
              <a:rPr lang="es-ES" dirty="0"/>
              <a:t>Dirección y </a:t>
            </a:r>
            <a:r>
              <a:rPr lang="es-ES" dirty="0" smtClean="0"/>
              <a:t>gestión).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6599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986953" y="1218176"/>
            <a:ext cx="7545487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>
              <a:defRPr/>
            </a:pPr>
            <a:r>
              <a:rPr lang="es-ES_tradnl" sz="2800" b="1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Otras </a:t>
            </a:r>
            <a:r>
              <a:rPr lang="es-ES_tradnl" sz="2800" b="1" dirty="0" smtClean="0">
                <a:solidFill>
                  <a:srgbClr val="C0504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 Gothic" pitchFamily="34" charset="0"/>
              </a:rPr>
              <a:t>cuestiones planteadas</a:t>
            </a:r>
            <a:endParaRPr lang="es-ES_tradnl" sz="2800" b="1" dirty="0">
              <a:solidFill>
                <a:srgbClr val="C0504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entury Gothic" pitchFamily="34" charset="0"/>
            </a:endParaRPr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250825" y="260350"/>
            <a:ext cx="8642350" cy="792163"/>
            <a:chOff x="158" y="3748"/>
            <a:chExt cx="5444" cy="499"/>
          </a:xfrm>
        </p:grpSpPr>
        <p:sp>
          <p:nvSpPr>
            <p:cNvPr id="4" name="Rectangle 5"/>
            <p:cNvSpPr>
              <a:spLocks noChangeArrowheads="1"/>
            </p:cNvSpPr>
            <p:nvPr/>
          </p:nvSpPr>
          <p:spPr bwMode="auto">
            <a:xfrm>
              <a:off x="158" y="3748"/>
              <a:ext cx="5444" cy="499"/>
            </a:xfrm>
            <a:prstGeom prst="rect">
              <a:avLst/>
            </a:prstGeom>
            <a:gradFill rotWithShape="1">
              <a:gsLst>
                <a:gs pos="0">
                  <a:srgbClr val="99CCFF"/>
                </a:gs>
                <a:gs pos="50000">
                  <a:srgbClr val="99CCFF">
                    <a:gamma/>
                    <a:shade val="46275"/>
                    <a:invGamma/>
                  </a:srgbClr>
                </a:gs>
                <a:gs pos="100000">
                  <a:srgbClr val="99CCFF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s-ES" sz="6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endParaRPr>
            </a:p>
          </p:txBody>
        </p:sp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4377" y="3831"/>
              <a:ext cx="1043" cy="38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33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pic>
          <p:nvPicPr>
            <p:cNvPr id="6" name="Picture 7" descr="MEMBRETE OEI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551" y="3861"/>
              <a:ext cx="605" cy="3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386" y="3918"/>
              <a:ext cx="40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s-ES" sz="1400" b="1">
                  <a:solidFill>
                    <a:schemeClr val="bg1"/>
                  </a:solidFill>
                </a:rPr>
                <a:t>Asociación Estatal de Organizaciones Española de Intervención Social</a:t>
              </a:r>
            </a:p>
          </p:txBody>
        </p:sp>
      </p:grpSp>
      <p:sp>
        <p:nvSpPr>
          <p:cNvPr id="8" name="7 Rectángulo"/>
          <p:cNvSpPr/>
          <p:nvPr/>
        </p:nvSpPr>
        <p:spPr>
          <a:xfrm>
            <a:off x="395536" y="2060848"/>
            <a:ext cx="835292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ES" sz="2200" b="1" dirty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Creo que es muy necesario cerrar </a:t>
            </a: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los </a:t>
            </a: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procesos </a:t>
            </a:r>
            <a:r>
              <a:rPr lang="es-ES" sz="2200" b="1" dirty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de </a:t>
            </a: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negociación abiertos</a:t>
            </a:r>
            <a:endParaRPr lang="es-ES" sz="2200" b="1" dirty="0">
              <a:solidFill>
                <a:schemeClr val="tx2">
                  <a:lumMod val="7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31354" y="2914486"/>
            <a:ext cx="8461822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Crecer </a:t>
            </a:r>
            <a:r>
              <a:rPr lang="es-ES" sz="2200" b="1" dirty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en número de asociados.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Definir </a:t>
            </a:r>
            <a:r>
              <a:rPr lang="es-ES" sz="2200" b="1" dirty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estrategias </a:t>
            </a: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y tácticas en la negociación.</a:t>
            </a:r>
            <a:endParaRPr lang="es-ES" sz="2200" b="1" dirty="0">
              <a:solidFill>
                <a:schemeClr val="tx2">
                  <a:lumMod val="75000"/>
                </a:schemeClr>
              </a:solidFill>
              <a:latin typeface="Book Antiqua" pitchFamily="18" charset="0"/>
            </a:endParaRP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Aumentar </a:t>
            </a:r>
            <a:r>
              <a:rPr lang="es-ES" sz="2200" b="1" dirty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su presencia social en el sector, participando en foros y redes y </a:t>
            </a:r>
            <a:r>
              <a:rPr lang="es-ES" sz="2200" b="1" dirty="0" err="1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conveniando</a:t>
            </a:r>
            <a:r>
              <a:rPr lang="es-ES" sz="2200" b="1" dirty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 colaboraciones con otras entidades de peso existentes.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s-ES" sz="2200" b="1" dirty="0" smtClean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Mejorar </a:t>
            </a:r>
            <a:r>
              <a:rPr lang="es-ES" sz="2200" b="1" dirty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su comunicación  interna con las entidades asociadas y externa con otras entidades del sector.</a:t>
            </a:r>
          </a:p>
        </p:txBody>
      </p:sp>
    </p:spTree>
    <p:extLst>
      <p:ext uri="{BB962C8B-B14F-4D97-AF65-F5344CB8AC3E}">
        <p14:creationId xmlns:p14="http://schemas.microsoft.com/office/powerpoint/2010/main" val="79059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400</Words>
  <Application>Microsoft Office PowerPoint</Application>
  <PresentationFormat>Presentación en pantalla (4:3)</PresentationFormat>
  <Paragraphs>45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IciarZuñiga</dc:creator>
  <cp:lastModifiedBy>Manuel Portatil</cp:lastModifiedBy>
  <cp:revision>22</cp:revision>
  <dcterms:created xsi:type="dcterms:W3CDTF">2012-03-26T09:51:59Z</dcterms:created>
  <dcterms:modified xsi:type="dcterms:W3CDTF">2012-04-09T11:29:29Z</dcterms:modified>
</cp:coreProperties>
</file>